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328" r:id="rId3"/>
    <p:sldId id="392" r:id="rId4"/>
    <p:sldId id="382" r:id="rId5"/>
    <p:sldId id="391" r:id="rId6"/>
    <p:sldId id="383" r:id="rId7"/>
    <p:sldId id="397" r:id="rId8"/>
    <p:sldId id="394" r:id="rId9"/>
    <p:sldId id="393" r:id="rId10"/>
    <p:sldId id="395" r:id="rId11"/>
    <p:sldId id="396" r:id="rId12"/>
    <p:sldId id="377" r:id="rId13"/>
    <p:sldId id="384" r:id="rId14"/>
    <p:sldId id="398" r:id="rId15"/>
    <p:sldId id="399" r:id="rId16"/>
    <p:sldId id="400" r:id="rId17"/>
    <p:sldId id="402" r:id="rId18"/>
    <p:sldId id="403" r:id="rId19"/>
    <p:sldId id="404" r:id="rId20"/>
    <p:sldId id="401" r:id="rId21"/>
    <p:sldId id="38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09" autoAdjust="0"/>
    <p:restoredTop sz="86176" autoAdjust="0"/>
  </p:normalViewPr>
  <p:slideViewPr>
    <p:cSldViewPr snapToGrid="0">
      <p:cViewPr varScale="1">
        <p:scale>
          <a:sx n="76" d="100"/>
          <a:sy n="76" d="100"/>
        </p:scale>
        <p:origin x="44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276E2-B08C-4C16-BBF7-3F688541159F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4DB92-4273-4CF8-A3A5-E0B909D2D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331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DB92-4273-4CF8-A3A5-E0B909D2DC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2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DB92-4273-4CF8-A3A5-E0B909D2DC6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056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DB92-4273-4CF8-A3A5-E0B909D2DC6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931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DB92-4273-4CF8-A3A5-E0B909D2DC6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765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choice of which ethical theory to follow in daily life often depends on personal values, beliefs, and the specific circumstances of each situation.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DB92-4273-4CF8-A3A5-E0B909D2DC6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062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</a:t>
            </a:r>
            <a:r>
              <a:rPr lang="en-US" baseline="0" dirty="0" smtClean="0"/>
              <a:t> the 3 theories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DB92-4273-4CF8-A3A5-E0B909D2DC6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1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D9F49B4-F2BE-0FD3-4BE5-FF68CD8F6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8589" y="1636295"/>
            <a:ext cx="9079832" cy="1942679"/>
          </a:xfrm>
        </p:spPr>
        <p:txBody>
          <a:bodyPr/>
          <a:lstStyle/>
          <a:p>
            <a:pPr algn="ctr"/>
            <a:r>
              <a:rPr lang="x-none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ROFESSIONAL ETHICS</a:t>
            </a:r>
            <a:endParaRPr lang="x-non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F7B52173-3C50-5894-7262-BCDE03F884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4651" y="3909522"/>
            <a:ext cx="2512820" cy="861420"/>
          </a:xfrm>
        </p:spPr>
        <p:txBody>
          <a:bodyPr>
            <a:normAutofit/>
          </a:bodyPr>
          <a:lstStyle/>
          <a:p>
            <a:r>
              <a:rPr lang="x-none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LECTURE #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x-none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4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346826"/>
            <a:ext cx="9769720" cy="262622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4000" b="1" dirty="0" smtClean="0"/>
              <a:t>"</a:t>
            </a:r>
            <a:r>
              <a:rPr lang="en-US" sz="4000" b="1" dirty="0"/>
              <a:t>How do you believe Google's focus on employee satisfaction and well-being impacts the overall ethical culture within the company?"</a:t>
            </a:r>
            <a:endParaRPr lang="en-US" sz="4000" b="1" dirty="0" smtClean="0"/>
          </a:p>
          <a:p>
            <a:pPr marL="0" indent="0" algn="just">
              <a:buNone/>
            </a:pP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592" y="5033964"/>
            <a:ext cx="7724775" cy="157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6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Google!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898057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Google's approach to employee welfare and well-being aligns with various ethical principles, including respect for individuals, fairness, promotion of human flourishing, and ethical leadership. </a:t>
            </a:r>
            <a:endParaRPr lang="en-US" sz="2400" dirty="0" smtClean="0"/>
          </a:p>
          <a:p>
            <a:pPr algn="just"/>
            <a:r>
              <a:rPr lang="en-US" sz="2400" i="1" dirty="0" smtClean="0">
                <a:solidFill>
                  <a:srgbClr val="FF0000"/>
                </a:solidFill>
              </a:rPr>
              <a:t>By </a:t>
            </a:r>
            <a:r>
              <a:rPr lang="en-US" sz="2400" i="1" dirty="0">
                <a:solidFill>
                  <a:srgbClr val="FF0000"/>
                </a:solidFill>
              </a:rPr>
              <a:t>prioritizing the holistic well-being of its employees, Google contributes to creating an ethical workplace culture that values and supports its workforce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53250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9402" y="2234532"/>
            <a:ext cx="6394745" cy="4214394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7347283" y="3141400"/>
            <a:ext cx="429928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Can we always do the right thing ?</a:t>
            </a:r>
            <a:endParaRPr kumimoji="0" lang="en-US" altLang="en-US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30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Ethical </a:t>
            </a:r>
            <a:r>
              <a:rPr lang="en-US" b="1" dirty="0"/>
              <a:t>Theories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517" y="2834105"/>
            <a:ext cx="4588042" cy="34163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/>
              <a:t>Key Ethical Theories</a:t>
            </a:r>
            <a:r>
              <a:rPr lang="en-US" sz="3200" b="1" dirty="0" smtClean="0"/>
              <a:t>:</a:t>
            </a:r>
          </a:p>
          <a:p>
            <a:r>
              <a:rPr lang="en-US" sz="3200" dirty="0" smtClean="0"/>
              <a:t>Utilitarianism</a:t>
            </a:r>
            <a:endParaRPr lang="en-US" sz="3200" dirty="0"/>
          </a:p>
          <a:p>
            <a:r>
              <a:rPr lang="en-US" sz="3200" dirty="0"/>
              <a:t>Deontology</a:t>
            </a:r>
          </a:p>
          <a:p>
            <a:r>
              <a:rPr lang="en-US" sz="3200" dirty="0"/>
              <a:t>Virtue Ethic</a:t>
            </a:r>
          </a:p>
          <a:p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9946" y="2372894"/>
            <a:ext cx="5311382" cy="387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22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Utilitarianism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432" y="2571416"/>
            <a:ext cx="10555705" cy="3861468"/>
          </a:xfrm>
        </p:spPr>
        <p:txBody>
          <a:bodyPr>
            <a:noAutofit/>
          </a:bodyPr>
          <a:lstStyle/>
          <a:p>
            <a:pPr algn="just"/>
            <a:r>
              <a:rPr lang="en-US" sz="2400" dirty="0"/>
              <a:t>Utilitarianism is an ethical theory that suggests the best action is the one that maximizes overall happiness or pleasure while minimizing suffering. </a:t>
            </a:r>
            <a:endParaRPr lang="en-US" sz="2400" dirty="0" smtClean="0"/>
          </a:p>
          <a:p>
            <a:pPr algn="just"/>
            <a:r>
              <a:rPr lang="en-US" sz="2400" dirty="0"/>
              <a:t>W</a:t>
            </a:r>
            <a:r>
              <a:rPr lang="en-US" sz="2400" dirty="0" smtClean="0"/>
              <a:t>hen </a:t>
            </a:r>
            <a:r>
              <a:rPr lang="en-US" sz="2400" dirty="0"/>
              <a:t>making decisions, you should choose the option that leads to the greatest amount of happiness for the greatest number of people</a:t>
            </a:r>
            <a:r>
              <a:rPr lang="en-US" sz="2400" dirty="0" smtClean="0"/>
              <a:t>.</a:t>
            </a:r>
          </a:p>
          <a:p>
            <a:pPr algn="just"/>
            <a:r>
              <a:rPr lang="en-US" sz="2400" b="1" dirty="0"/>
              <a:t>Focus on Consequences:</a:t>
            </a:r>
            <a:r>
              <a:rPr lang="en-US" sz="2400" dirty="0"/>
              <a:t> Utilitarianism looks at the outcomes or consequences of actions rather than the inherent </a:t>
            </a:r>
            <a:r>
              <a:rPr lang="en-US" sz="2400" dirty="0" smtClean="0"/>
              <a:t>nature </a:t>
            </a:r>
            <a:r>
              <a:rPr lang="en-US" sz="2400" dirty="0"/>
              <a:t>of the actions </a:t>
            </a:r>
            <a:r>
              <a:rPr lang="en-US" sz="2400" dirty="0" smtClean="0"/>
              <a:t>themselves.</a:t>
            </a:r>
          </a:p>
          <a:p>
            <a:pPr marL="0" indent="0" algn="just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40611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Utilitarianism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817846" cy="2947068"/>
          </a:xfrm>
        </p:spPr>
        <p:txBody>
          <a:bodyPr>
            <a:noAutofit/>
          </a:bodyPr>
          <a:lstStyle/>
          <a:p>
            <a:r>
              <a:rPr lang="en-US" sz="2800" dirty="0"/>
              <a:t>O</a:t>
            </a:r>
            <a:r>
              <a:rPr lang="en-US" sz="2800" dirty="0" smtClean="0"/>
              <a:t>ften </a:t>
            </a:r>
            <a:r>
              <a:rPr lang="en-US" sz="2800" dirty="0"/>
              <a:t>used in ethical decision-making, public policy, and issues related to resource allocation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 </a:t>
            </a:r>
            <a:r>
              <a:rPr lang="en-US" sz="2800" dirty="0"/>
              <a:t>It emphasizes a quantitative approach to assessing the overall well-being resulting from different actions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FF0000"/>
                </a:solidFill>
              </a:rPr>
              <a:t>         </a:t>
            </a:r>
            <a:r>
              <a:rPr lang="en-US" sz="2800" dirty="0">
                <a:solidFill>
                  <a:srgbClr val="FF0000"/>
                </a:solidFill>
              </a:rPr>
              <a:t>“The greatest good for the greatest number</a:t>
            </a:r>
            <a:r>
              <a:rPr lang="en-US" sz="2800" dirty="0" smtClean="0">
                <a:solidFill>
                  <a:srgbClr val="FF0000"/>
                </a:solidFill>
              </a:rPr>
              <a:t>”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Rules can be broken if it has positive consequence</a:t>
            </a:r>
            <a:br>
              <a:rPr lang="en-US" sz="2800" dirty="0" smtClean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like stealing to save a dying wife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Consequence is always the King</a:t>
            </a:r>
            <a:endParaRPr lang="en-US" sz="2800" dirty="0">
              <a:solidFill>
                <a:schemeClr val="tx1"/>
              </a:solidFill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8832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Deontology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827" y="2412580"/>
            <a:ext cx="10591569" cy="3937977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400" dirty="0"/>
              <a:t>Deontology is a non-consequentialist ethical theory associated with philosophers like Immanuel Kant</a:t>
            </a:r>
            <a:r>
              <a:rPr lang="en-US" sz="2400" dirty="0" smtClean="0"/>
              <a:t>.</a:t>
            </a:r>
          </a:p>
          <a:p>
            <a:pPr algn="just"/>
            <a:r>
              <a:rPr lang="en-US" sz="2400" dirty="0"/>
              <a:t>Do the RIGHT thing — even if it hurts</a:t>
            </a:r>
          </a:p>
          <a:p>
            <a:pPr algn="just"/>
            <a:r>
              <a:rPr lang="en-US" sz="2400" dirty="0" smtClean="0"/>
              <a:t>Lying to save a life </a:t>
            </a:r>
            <a:r>
              <a:rPr lang="en-US" sz="2400" dirty="0" smtClean="0"/>
              <a:t>is ok </a:t>
            </a:r>
            <a:r>
              <a:rPr lang="en-US" sz="2400" dirty="0" err="1" smtClean="0"/>
              <a:t>acc</a:t>
            </a:r>
            <a:r>
              <a:rPr lang="en-US" sz="2400" dirty="0" smtClean="0"/>
              <a:t> to utilitarianism but not allowed in deontology</a:t>
            </a:r>
            <a:r>
              <a:rPr lang="en-US" sz="2400" dirty="0" smtClean="0"/>
              <a:t> </a:t>
            </a:r>
            <a:endParaRPr lang="en-US" sz="2400" dirty="0" smtClean="0"/>
          </a:p>
          <a:p>
            <a:pPr algn="just"/>
            <a:r>
              <a:rPr lang="en-US" sz="2400" dirty="0" smtClean="0"/>
              <a:t>It </a:t>
            </a:r>
            <a:r>
              <a:rPr lang="en-US" sz="2400" dirty="0"/>
              <a:t>asserts that the morality of an action is determined by adherence to moral rules or </a:t>
            </a:r>
            <a:r>
              <a:rPr lang="en-US" sz="2400" dirty="0" smtClean="0"/>
              <a:t>principles</a:t>
            </a:r>
            <a:r>
              <a:rPr lang="en-US" sz="2400" dirty="0"/>
              <a:t>, irrespective of the consequences</a:t>
            </a:r>
            <a:r>
              <a:rPr lang="en-US" sz="2400" dirty="0" smtClean="0"/>
              <a:t>.</a:t>
            </a:r>
          </a:p>
          <a:p>
            <a:pPr algn="just"/>
            <a:r>
              <a:rPr lang="en-US" sz="2400" dirty="0"/>
              <a:t>Emphasizes the </a:t>
            </a:r>
            <a:r>
              <a:rPr lang="en-US" sz="2600" b="1" dirty="0">
                <a:solidFill>
                  <a:srgbClr val="0070C0"/>
                </a:solidFill>
              </a:rPr>
              <a:t>importance of duty</a:t>
            </a:r>
            <a:r>
              <a:rPr lang="en-US" sz="2400" dirty="0"/>
              <a:t>, and </a:t>
            </a:r>
            <a:r>
              <a:rPr lang="en-US" sz="2800" b="1" dirty="0">
                <a:solidFill>
                  <a:srgbClr val="0070C0"/>
                </a:solidFill>
              </a:rPr>
              <a:t>actions</a:t>
            </a:r>
            <a:r>
              <a:rPr lang="en-US" sz="2400" b="1" dirty="0"/>
              <a:t> </a:t>
            </a:r>
            <a:r>
              <a:rPr lang="en-US" sz="2400" dirty="0"/>
              <a:t>are considered morally right if they conform to </a:t>
            </a:r>
            <a:r>
              <a:rPr lang="en-US" sz="2400" dirty="0" err="1"/>
              <a:t>universalizable</a:t>
            </a:r>
            <a:r>
              <a:rPr lang="en-US" sz="2400" dirty="0"/>
              <a:t> principles</a:t>
            </a:r>
            <a:r>
              <a:rPr lang="en-US" sz="2400" dirty="0" smtClean="0"/>
              <a:t>.</a:t>
            </a:r>
          </a:p>
          <a:p>
            <a:pPr marL="0" indent="0" algn="just">
              <a:buNone/>
            </a:pPr>
            <a:r>
              <a:rPr lang="en-US" sz="2400" dirty="0" smtClean="0"/>
              <a:t>  </a:t>
            </a:r>
            <a:r>
              <a:rPr lang="en-US" sz="2400" b="1" i="1" dirty="0" smtClean="0">
                <a:solidFill>
                  <a:srgbClr val="FF0000"/>
                </a:solidFill>
              </a:rPr>
              <a:t>Emphasis </a:t>
            </a:r>
            <a:r>
              <a:rPr lang="en-US" sz="2400" b="1" i="1" dirty="0">
                <a:solidFill>
                  <a:srgbClr val="FF0000"/>
                </a:solidFill>
              </a:rPr>
              <a:t>on the intention behind an action rather than its outcomes.</a:t>
            </a:r>
          </a:p>
        </p:txBody>
      </p:sp>
    </p:spTree>
    <p:extLst>
      <p:ext uri="{BB962C8B-B14F-4D97-AF65-F5344CB8AC3E}">
        <p14:creationId xmlns:p14="http://schemas.microsoft.com/office/powerpoint/2010/main" val="297074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Battle of Ethics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801" y="2571415"/>
            <a:ext cx="7645797" cy="396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351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9224993" cy="706964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Virtue </a:t>
            </a:r>
            <a:r>
              <a:rPr lang="en-US" dirty="0" smtClean="0"/>
              <a:t>Ethic: </a:t>
            </a:r>
            <a:r>
              <a:rPr lang="en-US" dirty="0"/>
              <a:t>Who You ARE Matters </a:t>
            </a:r>
            <a:r>
              <a:rPr lang="en-US" dirty="0" smtClean="0"/>
              <a:t>Most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930141" cy="3416300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Virtue ethics, associated with philosophers like </a:t>
            </a:r>
            <a:r>
              <a:rPr lang="en-US" sz="2400" b="1" dirty="0">
                <a:solidFill>
                  <a:srgbClr val="0070C0"/>
                </a:solidFill>
              </a:rPr>
              <a:t>Aristotle</a:t>
            </a:r>
            <a:r>
              <a:rPr lang="en-US" sz="2400" dirty="0"/>
              <a:t>, focuses on the development of virtuous </a:t>
            </a:r>
            <a:r>
              <a:rPr lang="en-US" sz="2400" dirty="0">
                <a:solidFill>
                  <a:srgbClr val="00B050"/>
                </a:solidFill>
              </a:rPr>
              <a:t>character traits</a:t>
            </a:r>
            <a:r>
              <a:rPr lang="en-US" sz="2400" dirty="0" smtClean="0"/>
              <a:t>.</a:t>
            </a:r>
          </a:p>
          <a:p>
            <a:pPr algn="just"/>
            <a:r>
              <a:rPr lang="en-US" sz="2400" dirty="0" smtClean="0"/>
              <a:t> </a:t>
            </a:r>
            <a:r>
              <a:rPr lang="en-US" sz="2400" dirty="0"/>
              <a:t>It emphasizes the importance of being a </a:t>
            </a:r>
            <a:r>
              <a:rPr lang="en-US" sz="2400" b="1" dirty="0">
                <a:solidFill>
                  <a:srgbClr val="00B050"/>
                </a:solidFill>
              </a:rPr>
              <a:t>good person </a:t>
            </a:r>
            <a:r>
              <a:rPr lang="en-US" sz="2400" dirty="0"/>
              <a:t>rather than strictly following rules or </a:t>
            </a:r>
            <a:r>
              <a:rPr lang="en-US" sz="2400" dirty="0" smtClean="0"/>
              <a:t>achieving </a:t>
            </a:r>
            <a:r>
              <a:rPr lang="en-US" sz="2400" dirty="0"/>
              <a:t>specific </a:t>
            </a:r>
            <a:r>
              <a:rPr lang="en-US" sz="2400" dirty="0" smtClean="0"/>
              <a:t>outcome.</a:t>
            </a:r>
          </a:p>
          <a:p>
            <a:pPr algn="just"/>
            <a:r>
              <a:rPr lang="en-US" sz="2400" dirty="0"/>
              <a:t>such </a:t>
            </a:r>
            <a:r>
              <a:rPr lang="en-US" sz="2400" dirty="0" smtClean="0"/>
              <a:t>as </a:t>
            </a:r>
            <a:r>
              <a:rPr lang="en-US" sz="2400" i="1" dirty="0">
                <a:solidFill>
                  <a:schemeClr val="accent2"/>
                </a:solidFill>
              </a:rPr>
              <a:t>honesty, courage, compassion</a:t>
            </a:r>
            <a:r>
              <a:rPr lang="en-US" sz="2400" dirty="0">
                <a:solidFill>
                  <a:schemeClr val="accent2"/>
                </a:solidFill>
              </a:rPr>
              <a:t>, </a:t>
            </a:r>
            <a:r>
              <a:rPr lang="en-US" sz="2400" dirty="0"/>
              <a:t>and </a:t>
            </a:r>
            <a:r>
              <a:rPr lang="en-US" sz="2400" i="1" dirty="0">
                <a:solidFill>
                  <a:schemeClr val="accent2"/>
                </a:solidFill>
              </a:rPr>
              <a:t>integrity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0782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Normative ethical theories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2027" y="2667668"/>
            <a:ext cx="9002907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26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I Ethics: What It Is And Why It Matte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188" y="2406398"/>
            <a:ext cx="6004592" cy="403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1384" y="2533900"/>
            <a:ext cx="3670384" cy="367038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74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 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4800" dirty="0" smtClean="0"/>
          </a:p>
          <a:p>
            <a:pPr marL="0" indent="0">
              <a:buNone/>
            </a:pPr>
            <a:r>
              <a:rPr lang="en-US" sz="4800" dirty="0" smtClean="0"/>
              <a:t>Which theory to follow? 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49088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Ethical </a:t>
            </a:r>
            <a:r>
              <a:rPr lang="en-US" b="1" dirty="0"/>
              <a:t>Dilemmas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962225" cy="3416300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/>
              <a:t>Situation:</a:t>
            </a:r>
            <a:r>
              <a:rPr lang="en-US" sz="2800" dirty="0"/>
              <a:t> A manufacturing company is deciding whether to continue using a production process that generates significant environmental pollution but is cost-effective, or to invest in a cleaner and more environmentally friendly production method, which would be more expensive.</a:t>
            </a:r>
          </a:p>
        </p:txBody>
      </p:sp>
    </p:spTree>
    <p:extLst>
      <p:ext uri="{BB962C8B-B14F-4D97-AF65-F5344CB8AC3E}">
        <p14:creationId xmlns:p14="http://schemas.microsoft.com/office/powerpoint/2010/main" val="377304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175" y="2603500"/>
            <a:ext cx="6625467" cy="3416300"/>
          </a:xfrm>
        </p:spPr>
        <p:txBody>
          <a:bodyPr>
            <a:normAutofit/>
          </a:bodyPr>
          <a:lstStyle/>
          <a:p>
            <a:r>
              <a:rPr lang="en-US" sz="3600" dirty="0"/>
              <a:t>The Greek term </a:t>
            </a:r>
            <a:r>
              <a:rPr lang="en-US" sz="4000" b="1" dirty="0">
                <a:solidFill>
                  <a:srgbClr val="FF0000"/>
                </a:solidFill>
              </a:rPr>
              <a:t>"ethos," </a:t>
            </a:r>
            <a:r>
              <a:rPr lang="en-US" sz="3600" dirty="0" smtClean="0"/>
              <a:t>implies </a:t>
            </a:r>
            <a:r>
              <a:rPr lang="en-US" sz="3600" dirty="0"/>
              <a:t>character or </a:t>
            </a:r>
            <a:r>
              <a:rPr lang="en-US" sz="3600" dirty="0" smtClean="0"/>
              <a:t>conduct.</a:t>
            </a:r>
          </a:p>
          <a:p>
            <a:r>
              <a:rPr lang="en-US" sz="3600" dirty="0" smtClean="0"/>
              <a:t>It </a:t>
            </a:r>
            <a:r>
              <a:rPr lang="en-US" sz="3600" dirty="0"/>
              <a:t>is the root of the English word </a:t>
            </a:r>
            <a:r>
              <a:rPr lang="en-US" sz="3600" b="1" dirty="0">
                <a:solidFill>
                  <a:srgbClr val="FF0000"/>
                </a:solidFill>
              </a:rPr>
              <a:t>"ethics."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9625" b="31943"/>
          <a:stretch/>
        </p:blipFill>
        <p:spPr>
          <a:xfrm>
            <a:off x="6577264" y="2801687"/>
            <a:ext cx="5342020" cy="301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41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Ethics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267025" cy="3416300"/>
          </a:xfrm>
        </p:spPr>
        <p:txBody>
          <a:bodyPr>
            <a:normAutofit/>
          </a:bodyPr>
          <a:lstStyle/>
          <a:p>
            <a:r>
              <a:rPr lang="en-US" sz="3200" dirty="0"/>
              <a:t>Ethics refers </a:t>
            </a:r>
            <a:r>
              <a:rPr lang="en-US" sz="3200" dirty="0" smtClean="0"/>
              <a:t>to the </a:t>
            </a:r>
            <a:r>
              <a:rPr lang="en-US" sz="3200" b="1" dirty="0" smtClean="0">
                <a:solidFill>
                  <a:srgbClr val="0070C0"/>
                </a:solidFill>
              </a:rPr>
              <a:t>principles </a:t>
            </a:r>
            <a:r>
              <a:rPr lang="en-US" sz="3200" b="1" dirty="0">
                <a:solidFill>
                  <a:srgbClr val="0070C0"/>
                </a:solidFill>
              </a:rPr>
              <a:t>of moral behavior </a:t>
            </a:r>
            <a:r>
              <a:rPr lang="en-US" sz="3200" dirty="0"/>
              <a:t>and the </a:t>
            </a:r>
            <a:r>
              <a:rPr lang="en-US" sz="3200" b="1" dirty="0">
                <a:solidFill>
                  <a:srgbClr val="7030A0"/>
                </a:solidFill>
              </a:rPr>
              <a:t>conduct</a:t>
            </a:r>
            <a:r>
              <a:rPr lang="en-US" sz="3200" dirty="0"/>
              <a:t> of individuals or groups. </a:t>
            </a:r>
          </a:p>
          <a:p>
            <a:r>
              <a:rPr lang="en-US" sz="3200" dirty="0"/>
              <a:t>W</a:t>
            </a:r>
            <a:r>
              <a:rPr lang="en-US" sz="3200" dirty="0" smtClean="0"/>
              <a:t>hat </a:t>
            </a:r>
            <a:r>
              <a:rPr lang="en-US" sz="3200" dirty="0"/>
              <a:t>is </a:t>
            </a:r>
            <a:r>
              <a:rPr lang="en-US" sz="3600" dirty="0">
                <a:solidFill>
                  <a:srgbClr val="00B050"/>
                </a:solidFill>
              </a:rPr>
              <a:t>morally right </a:t>
            </a:r>
            <a:r>
              <a:rPr lang="en-US" sz="3200" dirty="0"/>
              <a:t>or </a:t>
            </a:r>
            <a:r>
              <a:rPr lang="en-US" sz="3600" dirty="0">
                <a:solidFill>
                  <a:srgbClr val="FF0000"/>
                </a:solidFill>
              </a:rPr>
              <a:t>wrong</a:t>
            </a:r>
            <a:r>
              <a:rPr lang="en-US" sz="3200" dirty="0"/>
              <a:t>, </a:t>
            </a:r>
            <a:r>
              <a:rPr lang="en-US" sz="3600" dirty="0">
                <a:solidFill>
                  <a:srgbClr val="00B050"/>
                </a:solidFill>
              </a:rPr>
              <a:t>good</a:t>
            </a:r>
            <a:r>
              <a:rPr lang="en-US" sz="3200" dirty="0"/>
              <a:t> or </a:t>
            </a:r>
            <a:r>
              <a:rPr lang="en-US" sz="3600" dirty="0">
                <a:solidFill>
                  <a:srgbClr val="FF0000"/>
                </a:solidFill>
              </a:rPr>
              <a:t>bad</a:t>
            </a:r>
            <a:r>
              <a:rPr lang="en-US" sz="3200" dirty="0"/>
              <a:t>. </a:t>
            </a:r>
            <a:endParaRPr lang="en-US" sz="3200" dirty="0" smtClean="0"/>
          </a:p>
          <a:p>
            <a:r>
              <a:rPr lang="en-US" sz="3200" dirty="0"/>
              <a:t>It involves </a:t>
            </a:r>
            <a:r>
              <a:rPr lang="en-US" sz="3200" dirty="0">
                <a:solidFill>
                  <a:srgbClr val="0070C0"/>
                </a:solidFill>
              </a:rPr>
              <a:t>principles</a:t>
            </a:r>
            <a:r>
              <a:rPr lang="en-US" sz="3200" dirty="0"/>
              <a:t> and </a:t>
            </a:r>
            <a:r>
              <a:rPr lang="en-US" sz="3200" dirty="0">
                <a:solidFill>
                  <a:srgbClr val="0070C0"/>
                </a:solidFill>
              </a:rPr>
              <a:t>values</a:t>
            </a:r>
            <a:r>
              <a:rPr lang="en-US" sz="3200" dirty="0"/>
              <a:t> that guide human behavior</a:t>
            </a:r>
            <a:r>
              <a:rPr lang="en-US" sz="3200" dirty="0" smtClean="0"/>
              <a:t>.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92387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</a:t>
            </a:r>
            <a:endParaRPr lang="en-US" dirty="0"/>
          </a:p>
        </p:txBody>
      </p:sp>
      <p:pic>
        <p:nvPicPr>
          <p:cNvPr id="5" name="Picture 2" descr="Code of Ethics: Understanding Its Types, Uses Through Examples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22"/>
          <a:stretch/>
        </p:blipFill>
        <p:spPr bwMode="auto">
          <a:xfrm>
            <a:off x="1363579" y="2415344"/>
            <a:ext cx="9448800" cy="425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186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Importance </a:t>
            </a:r>
            <a:r>
              <a:rPr lang="en-US" b="1" dirty="0"/>
              <a:t>of Ethics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877511"/>
          </a:xfrm>
        </p:spPr>
        <p:txBody>
          <a:bodyPr>
            <a:noAutofit/>
          </a:bodyPr>
          <a:lstStyle/>
          <a:p>
            <a:r>
              <a:rPr lang="en-US" sz="2400" b="1" dirty="0"/>
              <a:t>Guiding </a:t>
            </a:r>
            <a:r>
              <a:rPr lang="en-US" sz="2400" b="1" dirty="0" smtClean="0"/>
              <a:t>Behavior</a:t>
            </a:r>
          </a:p>
          <a:p>
            <a:r>
              <a:rPr lang="en-US" sz="2400" b="1" dirty="0"/>
              <a:t>Interpersonal </a:t>
            </a:r>
            <a:r>
              <a:rPr lang="en-US" sz="2400" b="1" dirty="0" smtClean="0"/>
              <a:t>Relationships</a:t>
            </a:r>
          </a:p>
          <a:p>
            <a:r>
              <a:rPr lang="en-US" sz="2400" b="1" dirty="0"/>
              <a:t>Promoting </a:t>
            </a:r>
            <a:r>
              <a:rPr lang="en-US" sz="2400" b="1" dirty="0" smtClean="0"/>
              <a:t>Accountability</a:t>
            </a:r>
          </a:p>
          <a:p>
            <a:r>
              <a:rPr lang="en-US" sz="2400" b="1" dirty="0"/>
              <a:t>Organizational </a:t>
            </a:r>
            <a:r>
              <a:rPr lang="en-US" sz="2400" b="1" dirty="0" smtClean="0"/>
              <a:t>Integrity</a:t>
            </a:r>
          </a:p>
          <a:p>
            <a:r>
              <a:rPr lang="en-US" sz="2400" b="1" dirty="0"/>
              <a:t>Creating a Fair Society</a:t>
            </a:r>
            <a:endParaRPr lang="en-US" sz="2400" dirty="0"/>
          </a:p>
          <a:p>
            <a:r>
              <a:rPr lang="en-US" sz="2400" b="1" dirty="0"/>
              <a:t>Facilitating </a:t>
            </a:r>
            <a:r>
              <a:rPr lang="en-US" sz="2400" b="1" dirty="0" smtClean="0"/>
              <a:t>Decision-Making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Corporate Social Responsibility (</a:t>
            </a:r>
            <a:r>
              <a:rPr lang="en-US" sz="2800" b="1" dirty="0" smtClean="0">
                <a:solidFill>
                  <a:srgbClr val="FF0000"/>
                </a:solidFill>
              </a:rPr>
              <a:t>CSR)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400" b="1" dirty="0"/>
              <a:t>Legal Compliance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085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Corporate Social Responsibility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b="1" dirty="0">
                <a:solidFill>
                  <a:srgbClr val="FF0000"/>
                </a:solidFill>
              </a:rPr>
              <a:t>Corporate Social Responsibility (CSR</a:t>
            </a:r>
            <a:r>
              <a:rPr lang="en-US" sz="2400" dirty="0">
                <a:solidFill>
                  <a:srgbClr val="FF0000"/>
                </a:solidFill>
              </a:rPr>
              <a:t>) </a:t>
            </a:r>
            <a:r>
              <a:rPr lang="en-US" sz="2400" dirty="0"/>
              <a:t>refers to the ethical and voluntary commitment of businesses and organizations to contribute to the well-being of society and the environment beyond their core economic functions</a:t>
            </a:r>
            <a:r>
              <a:rPr lang="en-US" sz="2400" dirty="0" smtClean="0"/>
              <a:t>.</a:t>
            </a:r>
          </a:p>
          <a:p>
            <a:pPr algn="just"/>
            <a:r>
              <a:rPr lang="en-US" sz="2400" dirty="0" smtClean="0"/>
              <a:t>The </a:t>
            </a:r>
            <a:r>
              <a:rPr lang="en-US" sz="2400" dirty="0"/>
              <a:t>goal is to go beyond profit generation and actively engage in activities that benefit society, communities, and the environment.</a:t>
            </a:r>
          </a:p>
        </p:txBody>
      </p:sp>
    </p:spTree>
    <p:extLst>
      <p:ext uri="{BB962C8B-B14F-4D97-AF65-F5344CB8AC3E}">
        <p14:creationId xmlns:p14="http://schemas.microsoft.com/office/powerpoint/2010/main" val="188200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– Google office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7213" y="2410994"/>
            <a:ext cx="4890850" cy="43131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293" y="2410994"/>
            <a:ext cx="5741940" cy="431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7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968" y="2277979"/>
            <a:ext cx="11325727" cy="4580021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/>
              <a:t>Human Rights Advocacy:</a:t>
            </a:r>
            <a:endParaRPr lang="en-US" sz="2400" dirty="0"/>
          </a:p>
          <a:p>
            <a:pPr algn="just"/>
            <a:r>
              <a:rPr lang="en-US" sz="2400" b="1" dirty="0"/>
              <a:t>Example: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FF0000"/>
                </a:solidFill>
              </a:rPr>
              <a:t>The Body Shop</a:t>
            </a:r>
            <a:r>
              <a:rPr lang="en-US" sz="2400" dirty="0"/>
              <a:t>, a cosmetics and skincare company, has a history of advocating for human rights. The company is known for its commitment to fair trade, cruelty-free products, and campaigns against animal testing and human rights </a:t>
            </a:r>
            <a:r>
              <a:rPr lang="en-US" sz="2400" dirty="0" smtClean="0"/>
              <a:t>abuses</a:t>
            </a:r>
          </a:p>
          <a:p>
            <a:pPr algn="just"/>
            <a:r>
              <a:rPr lang="en-US" sz="2400" b="1" dirty="0"/>
              <a:t>Employee Welfare and Well-being</a:t>
            </a:r>
            <a:r>
              <a:rPr lang="en-US" sz="2400" b="1" dirty="0" smtClean="0"/>
              <a:t>:</a:t>
            </a:r>
          </a:p>
          <a:p>
            <a:pPr algn="just"/>
            <a:r>
              <a:rPr lang="en-US" sz="2400" dirty="0" smtClean="0"/>
              <a:t> </a:t>
            </a:r>
            <a:r>
              <a:rPr lang="en-US" sz="2400" b="1" dirty="0"/>
              <a:t>Example</a:t>
            </a:r>
            <a:r>
              <a:rPr lang="en-US" sz="2400" dirty="0"/>
              <a:t>: </a:t>
            </a:r>
            <a:r>
              <a:rPr lang="en-US" sz="2400" b="1" dirty="0">
                <a:solidFill>
                  <a:srgbClr val="FF0000"/>
                </a:solidFill>
              </a:rPr>
              <a:t>Google</a:t>
            </a:r>
            <a:r>
              <a:rPr lang="en-US" sz="2400" dirty="0"/>
              <a:t> offers various employee benefits and initiatives to enhance well-being. These include comprehensive healthcare coverage, on-site wellness programs, and mental health support. Google's emphasis on employee satisfaction contributes to a positive workplace </a:t>
            </a:r>
            <a:r>
              <a:rPr lang="en-US" sz="2400" dirty="0" smtClean="0"/>
              <a:t>culture.</a:t>
            </a:r>
            <a:endParaRPr lang="en-US" sz="2400" dirty="0"/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3349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3648</TotalTime>
  <Words>702</Words>
  <Application>Microsoft Office PowerPoint</Application>
  <PresentationFormat>Widescreen</PresentationFormat>
  <Paragraphs>77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Century Gothic</vt:lpstr>
      <vt:lpstr>Times New Roman</vt:lpstr>
      <vt:lpstr>Wingdings 3</vt:lpstr>
      <vt:lpstr>Ion Boardroom</vt:lpstr>
      <vt:lpstr>PROFESSIONAL ETHICS</vt:lpstr>
      <vt:lpstr>WHAT IS IT?</vt:lpstr>
      <vt:lpstr>Ethics</vt:lpstr>
      <vt:lpstr>Ethics</vt:lpstr>
      <vt:lpstr>Definition </vt:lpstr>
      <vt:lpstr> Importance of Ethics </vt:lpstr>
      <vt:lpstr>Corporate Social Responsibility</vt:lpstr>
      <vt:lpstr>Examples – Google office</vt:lpstr>
      <vt:lpstr>Examples</vt:lpstr>
      <vt:lpstr>THINK</vt:lpstr>
      <vt:lpstr>Google! </vt:lpstr>
      <vt:lpstr>PowerPoint Presentation</vt:lpstr>
      <vt:lpstr> Ethical Theories </vt:lpstr>
      <vt:lpstr> Utilitarianism </vt:lpstr>
      <vt:lpstr>Utilitarianism</vt:lpstr>
      <vt:lpstr> Deontology </vt:lpstr>
      <vt:lpstr>A Battle of Ethics</vt:lpstr>
      <vt:lpstr> Virtue Ethic: Who You ARE Matters Most </vt:lpstr>
      <vt:lpstr>Normative ethical theories</vt:lpstr>
      <vt:lpstr>Think !</vt:lpstr>
      <vt:lpstr> Ethical Dilemmas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 </dc:title>
  <dc:creator>Sarah Zafar</dc:creator>
  <cp:lastModifiedBy>DELL</cp:lastModifiedBy>
  <cp:revision>138</cp:revision>
  <dcterms:created xsi:type="dcterms:W3CDTF">2023-10-18T08:41:13Z</dcterms:created>
  <dcterms:modified xsi:type="dcterms:W3CDTF">2025-10-29T02:30:49Z</dcterms:modified>
</cp:coreProperties>
</file>

<file path=docProps/thumbnail.jpeg>
</file>